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96" r:id="rId2"/>
    <p:sldId id="257" r:id="rId3"/>
    <p:sldId id="256" r:id="rId4"/>
    <p:sldId id="297" r:id="rId5"/>
    <p:sldId id="276" r:id="rId6"/>
    <p:sldId id="283" r:id="rId7"/>
    <p:sldId id="289" r:id="rId8"/>
    <p:sldId id="285" r:id="rId9"/>
    <p:sldId id="290" r:id="rId10"/>
    <p:sldId id="286" r:id="rId11"/>
    <p:sldId id="300" r:id="rId12"/>
    <p:sldId id="291" r:id="rId13"/>
    <p:sldId id="287" r:id="rId14"/>
    <p:sldId id="292" r:id="rId15"/>
    <p:sldId id="288" r:id="rId16"/>
    <p:sldId id="293" r:id="rId17"/>
    <p:sldId id="298" r:id="rId18"/>
    <p:sldId id="295" r:id="rId19"/>
    <p:sldId id="299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60"/>
  </p:normalViewPr>
  <p:slideViewPr>
    <p:cSldViewPr>
      <p:cViewPr>
        <p:scale>
          <a:sx n="100" d="100"/>
          <a:sy n="100" d="100"/>
        </p:scale>
        <p:origin x="-190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ADE3-FC5D-451A-B81C-04C0D46CBB47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A0083-5FD5-4982-ACA8-DA1CF1AF42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0083-5FD5-4982-ACA8-DA1CF1AF420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achel\Desktop\CHAPR%20COMMERCIAL.m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381000"/>
            <a:ext cx="6836339" cy="4577272"/>
          </a:xfrm>
          <a:prstGeom prst="rect">
            <a:avLst/>
          </a:prstGeom>
        </p:spPr>
      </p:pic>
      <p:pic>
        <p:nvPicPr>
          <p:cNvPr id="2050" name="Picture 2" descr="WESTA (Westlake &amp; Eanes Science &amp; Technology Association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334000"/>
            <a:ext cx="7848600" cy="13041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V0.2 - Custom PCB</a:t>
            </a:r>
            <a:endParaRPr lang="en-US" dirty="0"/>
          </a:p>
        </p:txBody>
      </p:sp>
      <p:pic>
        <p:nvPicPr>
          <p:cNvPr id="6" name="Picture 5" descr="v0.2 Board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0A7AA"/>
              </a:clrFrom>
              <a:clrTo>
                <a:srgbClr val="B0A7AA">
                  <a:alpha val="0"/>
                </a:srgbClr>
              </a:clrTo>
            </a:clrChange>
          </a:blip>
          <a:srcRect l="11667" t="4444" r="15000" b="3333"/>
          <a:stretch>
            <a:fillRect/>
          </a:stretch>
        </p:blipFill>
        <p:spPr>
          <a:xfrm>
            <a:off x="4343400" y="2514600"/>
            <a:ext cx="4362680" cy="411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8571983">
            <a:off x="2789755" y="2322354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0.2 Case (edited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524000"/>
            <a:ext cx="3886200" cy="2854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8386700">
            <a:off x="6461656" y="4642286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407034">
            <a:off x="6386595" y="1338607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407034">
            <a:off x="7834394" y="1110005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680559">
            <a:off x="4672888" y="5546033"/>
            <a:ext cx="55490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7622012">
            <a:off x="5213029" y="4979593"/>
            <a:ext cx="554909" cy="3094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24425" t="16162" r="22879" b="10088"/>
          <a:stretch>
            <a:fillRect/>
          </a:stretch>
        </p:blipFill>
        <p:spPr bwMode="auto">
          <a:xfrm>
            <a:off x="457200" y="1295400"/>
            <a:ext cx="4343400" cy="341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 l="22222" t="20988" r="20139" b="17284"/>
          <a:stretch>
            <a:fillRect/>
          </a:stretch>
        </p:blipFill>
        <p:spPr bwMode="auto">
          <a:xfrm>
            <a:off x="4495800" y="3810000"/>
            <a:ext cx="43007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Custom PCB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6074" t="8858" r="25407" b="4348"/>
          <a:stretch>
            <a:fillRect/>
          </a:stretch>
        </p:blipFill>
        <p:spPr bwMode="auto">
          <a:xfrm>
            <a:off x="5181600" y="1981200"/>
            <a:ext cx="3581400" cy="4539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2222" t="8134" r="22876" b="8206"/>
          <a:stretch>
            <a:fillRect/>
          </a:stretch>
        </p:blipFill>
        <p:spPr bwMode="auto">
          <a:xfrm>
            <a:off x="304800" y="1371600"/>
            <a:ext cx="50673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Progress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v0.3 – Updated Case and Board</a:t>
            </a:r>
            <a:endParaRPr lang="en-US" dirty="0"/>
          </a:p>
        </p:txBody>
      </p:sp>
      <p:pic>
        <p:nvPicPr>
          <p:cNvPr id="5" name="Picture 4" descr="v0.3 Case &amp; Joystick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4597400" cy="3448050"/>
          </a:xfrm>
          <a:prstGeom prst="rect">
            <a:avLst/>
          </a:prstGeom>
        </p:spPr>
      </p:pic>
      <p:pic>
        <p:nvPicPr>
          <p:cNvPr id="7" name="Picture 6" descr="v0.3 Board.jpg"/>
          <p:cNvPicPr>
            <a:picLocks noChangeAspect="1"/>
          </p:cNvPicPr>
          <p:nvPr/>
        </p:nvPicPr>
        <p:blipFill>
          <a:blip r:embed="rId3" cstate="print"/>
          <a:srcRect l="15000" t="3333" r="23333"/>
          <a:stretch>
            <a:fillRect/>
          </a:stretch>
        </p:blipFill>
        <p:spPr>
          <a:xfrm>
            <a:off x="5562600" y="1905000"/>
            <a:ext cx="3305503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andegrift (7).jpg"/>
          <p:cNvPicPr>
            <a:picLocks noChangeAspect="1"/>
          </p:cNvPicPr>
          <p:nvPr/>
        </p:nvPicPr>
        <p:blipFill>
          <a:blip r:embed="rId2" cstate="print"/>
          <a:srcRect l="1693" t="18924"/>
          <a:stretch>
            <a:fillRect/>
          </a:stretch>
        </p:blipFill>
        <p:spPr>
          <a:xfrm>
            <a:off x="2209800" y="1600200"/>
            <a:ext cx="5662992" cy="3502800"/>
          </a:xfrm>
          <a:prstGeom prst="rect">
            <a:avLst/>
          </a:prstGeom>
        </p:spPr>
      </p:pic>
      <p:pic>
        <p:nvPicPr>
          <p:cNvPr id="4" name="Picture 3" descr="Vandegrift (5).jpg"/>
          <p:cNvPicPr>
            <a:picLocks noChangeAspect="1"/>
          </p:cNvPicPr>
          <p:nvPr/>
        </p:nvPicPr>
        <p:blipFill>
          <a:blip r:embed="rId3" cstate="print"/>
          <a:srcRect l="48040" t="68072" r="40000" b="22222"/>
          <a:stretch>
            <a:fillRect/>
          </a:stretch>
        </p:blipFill>
        <p:spPr>
          <a:xfrm>
            <a:off x="1295400" y="4267200"/>
            <a:ext cx="2754489" cy="1676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3048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“Congrats on developing such an amazing and nifty product!”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“All of our teams were just dying to get their hands on one”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685800" y="1295400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v1.0 – Release version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r="58065" b="18566"/>
          <a:stretch>
            <a:fillRect/>
          </a:stretch>
        </p:blipFill>
        <p:spPr bwMode="auto">
          <a:xfrm>
            <a:off x="4495800" y="1676400"/>
            <a:ext cx="4495800" cy="491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6" name="Picture 5" descr="Soldering St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447800"/>
            <a:ext cx="4114800" cy="3086100"/>
          </a:xfrm>
          <a:prstGeom prst="rect">
            <a:avLst/>
          </a:prstGeom>
        </p:spPr>
      </p:pic>
      <p:pic>
        <p:nvPicPr>
          <p:cNvPr id="7" name="Picture 6" descr="Calvin Soldering.jpg"/>
          <p:cNvPicPr>
            <a:picLocks noChangeAspect="1"/>
          </p:cNvPicPr>
          <p:nvPr/>
        </p:nvPicPr>
        <p:blipFill>
          <a:blip r:embed="rId4" cstate="print"/>
          <a:srcRect l="35833" t="40000" r="17500" b="17778"/>
          <a:stretch>
            <a:fillRect/>
          </a:stretch>
        </p:blipFill>
        <p:spPr>
          <a:xfrm>
            <a:off x="4876800" y="3962400"/>
            <a:ext cx="3597443" cy="2441121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 l="22222" t="14815" r="22917" b="6173"/>
          <a:stretch>
            <a:fillRect/>
          </a:stretch>
        </p:blipFill>
        <p:spPr bwMode="auto">
          <a:xfrm>
            <a:off x="5029200" y="1143000"/>
            <a:ext cx="338613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v1.0 Cas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7690" y="4648200"/>
            <a:ext cx="2519374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ChapR is free for a team in need!</a:t>
            </a:r>
          </a:p>
          <a:p>
            <a:r>
              <a:rPr lang="en-US" dirty="0" smtClean="0"/>
              <a:t>$75 at-cost value, $100 total and $10 for shipping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Business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ChapR Map.png"/>
          <p:cNvPicPr>
            <a:picLocks noChangeAspect="1"/>
          </p:cNvPicPr>
          <p:nvPr/>
        </p:nvPicPr>
        <p:blipFill>
          <a:blip r:embed="rId2" cstate="print"/>
          <a:srcRect r="27096" b="18259"/>
          <a:stretch>
            <a:fillRect/>
          </a:stretch>
        </p:blipFill>
        <p:spPr>
          <a:xfrm>
            <a:off x="-78603" y="830035"/>
            <a:ext cx="9375003" cy="5189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72534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ChapRs</a:t>
            </a:r>
            <a:r>
              <a:rPr lang="en-US" dirty="0" smtClean="0"/>
              <a:t> Sold: 26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5700" y="2783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ChapRs</a:t>
            </a:r>
            <a:r>
              <a:rPr lang="en-US" dirty="0" smtClean="0"/>
              <a:t> Made: 38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2783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Free </a:t>
            </a:r>
            <a:r>
              <a:rPr lang="en-US" dirty="0" err="1" smtClean="0"/>
              <a:t>ChapRs</a:t>
            </a:r>
            <a:r>
              <a:rPr lang="en-US" dirty="0" smtClean="0"/>
              <a:t>: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6096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$110 per ChapR (including shipping)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63627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 per Kit (including shipping)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year into development, we now want to expand our market to educators and hobbyists as well as robotics teams of other competitions</a:t>
            </a:r>
          </a:p>
          <a:p>
            <a:r>
              <a:rPr lang="en-US" dirty="0" smtClean="0"/>
              <a:t>Further products: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ChapR</a:t>
            </a:r>
          </a:p>
          <a:p>
            <a:pPr lvl="1"/>
            <a:r>
              <a:rPr lang="en-US" dirty="0" smtClean="0"/>
              <a:t>Field control system replacement</a:t>
            </a:r>
          </a:p>
          <a:p>
            <a:r>
              <a:rPr lang="en-US" dirty="0" smtClean="0"/>
              <a:t>Chap Research – program to allow other students the same opportunity for innovation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Now?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PR COMMERCIAL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838200"/>
            <a:ext cx="9136063" cy="5138738"/>
          </a:xfr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698845">
            <a:off x="893054" y="2035623"/>
            <a:ext cx="36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WHAT IS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9698845">
            <a:off x="4641225" y="1867686"/>
            <a:ext cx="62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Rachel Gardner - the project manager, original website content designer, and programmer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Rachel makes sure everything is done more or less on time and writes the code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She also created (and unfortunately acted in) the commercial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Ben </a:t>
            </a:r>
            <a:r>
              <a:rPr lang="en-US" dirty="0" err="1" smtClean="0"/>
              <a:t>Gorr</a:t>
            </a:r>
            <a:r>
              <a:rPr lang="en-US" dirty="0" smtClean="0"/>
              <a:t> - the hardware specialist,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 manufacturer and original designer of the circuit board. Ben trains the new members of the team in soldering, and works on the hardware for the new models of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Akshay </a:t>
            </a:r>
            <a:r>
              <a:rPr lang="en-US" dirty="0" err="1" smtClean="0"/>
              <a:t>Prakash</a:t>
            </a:r>
            <a:r>
              <a:rPr lang="en-US" dirty="0" smtClean="0"/>
              <a:t> - the marketing and customer relations manager for the </a:t>
            </a:r>
            <a:r>
              <a:rPr lang="en-US" dirty="0" err="1" smtClean="0"/>
              <a:t>ChapR</a:t>
            </a:r>
            <a:r>
              <a:rPr lang="en-US" baseline="30000" dirty="0" err="1" smtClean="0"/>
              <a:t>TM</a:t>
            </a:r>
            <a:r>
              <a:rPr lang="en-US" dirty="0" smtClean="0"/>
              <a:t>. He manages the orders when they come in and works to spread awareness of our product.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Team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Journey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Steps of Our “Start-Up”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5907"/>
          <a:stretch>
            <a:fillRect/>
          </a:stretch>
        </p:blipFill>
        <p:spPr>
          <a:xfrm>
            <a:off x="1981200" y="1524000"/>
            <a:ext cx="5074708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v0.0 – The Inspiration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sic Design (4-9-13).jpg"/>
          <p:cNvPicPr>
            <a:picLocks noChangeAspect="1"/>
          </p:cNvPicPr>
          <p:nvPr/>
        </p:nvPicPr>
        <p:blipFill>
          <a:blip r:embed="rId2" cstate="print"/>
          <a:srcRect l="9558" t="7643" r="34050"/>
          <a:stretch>
            <a:fillRect/>
          </a:stretch>
        </p:blipFill>
        <p:spPr>
          <a:xfrm>
            <a:off x="1143000" y="1447800"/>
            <a:ext cx="3255579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12954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*FTC 2 Joystick Control</a:t>
            </a:r>
          </a:p>
          <a:p>
            <a:r>
              <a:rPr lang="en-US" dirty="0" smtClean="0"/>
              <a:t>   - Bluetooth</a:t>
            </a:r>
          </a:p>
          <a:p>
            <a:r>
              <a:rPr lang="en-US" dirty="0" smtClean="0"/>
              <a:t>   - no PC</a:t>
            </a:r>
          </a:p>
          <a:p>
            <a:r>
              <a:rPr lang="en-US" dirty="0" smtClean="0"/>
              <a:t>   - easy to use</a:t>
            </a:r>
          </a:p>
          <a:p>
            <a:r>
              <a:rPr lang="en-US" dirty="0" smtClean="0"/>
              <a:t>   - battery (rechargeable? monitor LED?)</a:t>
            </a:r>
          </a:p>
          <a:p>
            <a:r>
              <a:rPr lang="en-US" dirty="0" smtClean="0"/>
              <a:t>   - existing brick and software</a:t>
            </a:r>
          </a:p>
          <a:p>
            <a:r>
              <a:rPr lang="en-US" dirty="0" smtClean="0"/>
              <a:t>   - full-field range</a:t>
            </a:r>
          </a:p>
          <a:p>
            <a:r>
              <a:rPr lang="en-US" dirty="0" smtClean="0"/>
              <a:t>   - low lag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waitForStart</a:t>
            </a:r>
            <a:r>
              <a:rPr lang="en-US" dirty="0" smtClean="0"/>
              <a:t>() release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teleOp</a:t>
            </a:r>
            <a:r>
              <a:rPr lang="en-US" dirty="0" smtClean="0"/>
              <a:t> remote start</a:t>
            </a:r>
          </a:p>
          <a:p>
            <a:r>
              <a:rPr lang="en-US" dirty="0" smtClean="0"/>
              <a:t>   - changeable battery</a:t>
            </a:r>
          </a:p>
          <a:p>
            <a:r>
              <a:rPr lang="en-US" dirty="0" smtClean="0"/>
              <a:t>   - field upgrade-able (cable to computer or file on USB)</a:t>
            </a:r>
          </a:p>
          <a:p>
            <a:r>
              <a:rPr lang="en-US" dirty="0" smtClean="0"/>
              <a:t>   - companion website with FAQs and tutorials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Product Development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119" r="24746"/>
          <a:stretch>
            <a:fillRect/>
          </a:stretch>
        </p:blipFill>
        <p:spPr>
          <a:xfrm>
            <a:off x="1143000" y="1371600"/>
            <a:ext cx="38100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 v0.1 – </a:t>
            </a:r>
            <a:r>
              <a:rPr lang="en-US" dirty="0" err="1" smtClean="0"/>
              <a:t>Arduino</a:t>
            </a:r>
            <a:r>
              <a:rPr lang="en-US" dirty="0" smtClean="0"/>
              <a:t> Uno and Shield</a:t>
            </a:r>
            <a:endParaRPr lang="en-US" dirty="0"/>
          </a:p>
        </p:txBody>
      </p:sp>
      <p:pic>
        <p:nvPicPr>
          <p:cNvPr id="7" name="Picture 6" descr="v0.1 In Action (1).jpg"/>
          <p:cNvPicPr>
            <a:picLocks noChangeAspect="1"/>
          </p:cNvPicPr>
          <p:nvPr/>
        </p:nvPicPr>
        <p:blipFill>
          <a:blip r:embed="rId3" cstate="print"/>
          <a:srcRect l="19166" r="16667" b="25671"/>
          <a:stretch>
            <a:fillRect/>
          </a:stretch>
        </p:blipFill>
        <p:spPr>
          <a:xfrm>
            <a:off x="6353175" y="1447800"/>
            <a:ext cx="2105025" cy="1828800"/>
          </a:xfrm>
          <a:prstGeom prst="rect">
            <a:avLst/>
          </a:prstGeom>
        </p:spPr>
      </p:pic>
      <p:pic>
        <p:nvPicPr>
          <p:cNvPr id="6" name="Picture 5" descr="v0.1 Board (3).jpg"/>
          <p:cNvPicPr>
            <a:picLocks noChangeAspect="1"/>
          </p:cNvPicPr>
          <p:nvPr/>
        </p:nvPicPr>
        <p:blipFill>
          <a:blip r:embed="rId4" cstate="print"/>
          <a:srcRect l="25000" r="11667" b="11111"/>
          <a:stretch>
            <a:fillRect/>
          </a:stretch>
        </p:blipFill>
        <p:spPr>
          <a:xfrm>
            <a:off x="5867400" y="3505200"/>
            <a:ext cx="2865120" cy="3015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250" t="17778" r="15833" b="13182"/>
          <a:stretch>
            <a:fillRect/>
          </a:stretch>
        </p:blipFill>
        <p:spPr bwMode="auto">
          <a:xfrm>
            <a:off x="609600" y="1295400"/>
            <a:ext cx="4191000" cy="3075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31250" t="18148" r="15833" b="12963"/>
          <a:stretch>
            <a:fillRect/>
          </a:stretch>
        </p:blipFill>
        <p:spPr bwMode="auto">
          <a:xfrm>
            <a:off x="4544961" y="3429000"/>
            <a:ext cx="4370439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0417" t="50370" r="22084" b="20741"/>
          <a:stretch>
            <a:fillRect/>
          </a:stretch>
        </p:blipFill>
        <p:spPr bwMode="auto">
          <a:xfrm>
            <a:off x="1828800" y="4724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1667" t="50370" r="50833" b="20741"/>
          <a:stretch>
            <a:fillRect/>
          </a:stretch>
        </p:blipFill>
        <p:spPr bwMode="auto">
          <a:xfrm>
            <a:off x="5257800" y="1676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Market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</TotalTime>
  <Words>377</Words>
  <Application>Microsoft Office PowerPoint</Application>
  <PresentationFormat>On-screen Show (4:3)</PresentationFormat>
  <Paragraphs>54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Concourse</vt:lpstr>
      <vt:lpstr>Slide 1</vt:lpstr>
      <vt:lpstr>Slide 2</vt:lpstr>
      <vt:lpstr>Slide 3</vt:lpstr>
      <vt:lpstr>The Team</vt:lpstr>
      <vt:lpstr>The Journey</vt:lpstr>
      <vt:lpstr>v0.0 – The Inspiration</vt:lpstr>
      <vt:lpstr> Product Development</vt:lpstr>
      <vt:lpstr> v0.1 – Arduino Uno and Shield</vt:lpstr>
      <vt:lpstr> Market Analysis</vt:lpstr>
      <vt:lpstr>V0.2 - Custom PCB</vt:lpstr>
      <vt:lpstr>Custom PCB</vt:lpstr>
      <vt:lpstr>Website Progress</vt:lpstr>
      <vt:lpstr>v0.3 – Updated Case and Board</vt:lpstr>
      <vt:lpstr>Beta Testing</vt:lpstr>
      <vt:lpstr>v1.0 – Release version</vt:lpstr>
      <vt:lpstr>Manufacturing</vt:lpstr>
      <vt:lpstr>Business Model</vt:lpstr>
      <vt:lpstr>Slide 18</vt:lpstr>
      <vt:lpstr>What Now?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135</cp:revision>
  <dcterms:created xsi:type="dcterms:W3CDTF">2013-10-17T22:58:33Z</dcterms:created>
  <dcterms:modified xsi:type="dcterms:W3CDTF">2014-02-19T14:54:36Z</dcterms:modified>
</cp:coreProperties>
</file>